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9" d="100"/>
          <a:sy n="59" d="100"/>
        </p:scale>
        <p:origin x="612"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846CE78-F26E-434A-B827-B356C7E4D83D}" type="datetimeFigureOut">
              <a:rPr lang="ar-IQ" smtClean="0"/>
              <a:t>11/08/1446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B445AA-E162-4A27-BCAB-E6A014926AFE}" type="slidenum">
              <a:rPr lang="ar-IQ" smtClean="0"/>
              <a:t>‹#›</a:t>
            </a:fld>
            <a:endParaRPr lang="ar-IQ"/>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9846CE78-F26E-434A-B827-B356C7E4D83D}" type="datetimeFigureOut">
              <a:rPr lang="ar-IQ" smtClean="0"/>
              <a:t>11/08/1446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9846CE78-F26E-434A-B827-B356C7E4D83D}" type="datetimeFigureOut">
              <a:rPr lang="ar-IQ" smtClean="0"/>
              <a:t>11/08/1446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9846CE78-F26E-434A-B827-B356C7E4D83D}" type="datetimeFigureOut">
              <a:rPr lang="ar-IQ" smtClean="0"/>
              <a:t>11/08/1446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9846CE78-F26E-434A-B827-B356C7E4D83D}" type="datetimeFigureOut">
              <a:rPr lang="ar-IQ" smtClean="0"/>
              <a:t>11/08/1446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B445AA-E162-4A27-BCAB-E6A014926AFE}" type="slidenum">
              <a:rPr lang="ar-IQ" smtClean="0"/>
              <a:t>‹#›</a:t>
            </a:fld>
            <a:endParaRPr lang="ar-IQ"/>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Date Placeholder 4"/>
          <p:cNvSpPr>
            <a:spLocks noGrp="1"/>
          </p:cNvSpPr>
          <p:nvPr>
            <p:ph type="dt" sz="half" idx="10"/>
          </p:nvPr>
        </p:nvSpPr>
        <p:spPr/>
        <p:txBody>
          <a:bodyPr/>
          <a:lstStyle/>
          <a:p>
            <a:fld id="{9846CE78-F26E-434A-B827-B356C7E4D83D}" type="datetimeFigureOut">
              <a:rPr lang="ar-IQ" smtClean="0"/>
              <a:t>11/08/1446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Date Placeholder 6"/>
          <p:cNvSpPr>
            <a:spLocks noGrp="1"/>
          </p:cNvSpPr>
          <p:nvPr>
            <p:ph type="dt" sz="half" idx="10"/>
          </p:nvPr>
        </p:nvSpPr>
        <p:spPr/>
        <p:txBody>
          <a:bodyPr/>
          <a:lstStyle/>
          <a:p>
            <a:fld id="{9846CE78-F26E-434A-B827-B356C7E4D83D}" type="datetimeFigureOut">
              <a:rPr lang="ar-IQ" smtClean="0"/>
              <a:t>11/08/1446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9B445AA-E162-4A27-BCAB-E6A014926AFE}" type="slidenum">
              <a:rPr lang="ar-IQ" smtClean="0"/>
              <a:t>‹#›</a:t>
            </a:fld>
            <a:endParaRPr lang="ar-IQ"/>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846CE78-F26E-434A-B827-B356C7E4D83D}" type="datetimeFigureOut">
              <a:rPr lang="ar-IQ" smtClean="0"/>
              <a:t>11/08/1446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6CE78-F26E-434A-B827-B356C7E4D83D}" type="datetimeFigureOut">
              <a:rPr lang="ar-IQ" smtClean="0"/>
              <a:t>11/08/1446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ar-SA"/>
              <a:t>انقر لتحرير نمط العنوان الرئيسي</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9846CE78-F26E-434A-B827-B356C7E4D83D}" type="datetimeFigureOut">
              <a:rPr lang="ar-IQ" smtClean="0"/>
              <a:t>11/08/1446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B445AA-E162-4A27-BCAB-E6A014926AFE}" type="slidenum">
              <a:rPr lang="ar-IQ" smtClean="0"/>
              <a:t>‹#›</a:t>
            </a:fld>
            <a:endParaRPr lang="ar-IQ"/>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ar-SA"/>
              <a:t>انقر لتحرير نمط العنوان الرئيسي</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9846CE78-F26E-434A-B827-B356C7E4D83D}" type="datetimeFigureOut">
              <a:rPr lang="ar-IQ" smtClean="0"/>
              <a:t>11/08/1446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B445AA-E162-4A27-BCAB-E6A014926AF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846CE78-F26E-434A-B827-B356C7E4D83D}" type="datetimeFigureOut">
              <a:rPr lang="ar-IQ" smtClean="0"/>
              <a:t>11/08/1446</a:t>
            </a:fld>
            <a:endParaRPr lang="ar-IQ"/>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IQ"/>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9B445AA-E162-4A27-BCAB-E6A014926AFE}" type="slidenum">
              <a:rPr lang="ar-IQ" smtClean="0"/>
              <a:t>‹#›</a:t>
            </a:fld>
            <a:endParaRPr lang="ar-IQ"/>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052736"/>
            <a:ext cx="7704856" cy="3411810"/>
          </a:xfrm>
        </p:spPr>
        <p:txBody>
          <a:bodyPr>
            <a:noAutofit/>
          </a:bodyPr>
          <a:lstStyle/>
          <a:p>
            <a:pPr algn="just" rtl="0">
              <a:lnSpc>
                <a:spcPct val="150000"/>
              </a:lnSpc>
              <a:spcAft>
                <a:spcPts val="0"/>
              </a:spcAft>
            </a:pPr>
            <a:r>
              <a:rPr lang="en-US" sz="4800" b="1" dirty="0">
                <a:solidFill>
                  <a:schemeClr val="tx1"/>
                </a:solidFill>
                <a:effectLst/>
                <a:latin typeface="Times New Roman"/>
                <a:ea typeface="Calibri"/>
                <a:cs typeface="Arial"/>
              </a:rPr>
              <a:t>Dermatitis And </a:t>
            </a:r>
            <a:r>
              <a:rPr lang="en-US" sz="4800" b="1" dirty="0" err="1">
                <a:solidFill>
                  <a:schemeClr val="tx1"/>
                </a:solidFill>
                <a:effectLst/>
                <a:latin typeface="Times New Roman"/>
                <a:ea typeface="Calibri"/>
                <a:cs typeface="Arial"/>
              </a:rPr>
              <a:t>Dermatosis</a:t>
            </a:r>
            <a:br>
              <a:rPr lang="en-US" sz="4800" dirty="0">
                <a:solidFill>
                  <a:schemeClr val="tx1"/>
                </a:solidFill>
                <a:ea typeface="Calibri"/>
                <a:cs typeface="Arial"/>
              </a:rPr>
            </a:br>
            <a:endParaRPr lang="ar-IQ" sz="4800" dirty="0">
              <a:solidFill>
                <a:schemeClr val="tx1"/>
              </a:solidFill>
            </a:endParaRPr>
          </a:p>
        </p:txBody>
      </p:sp>
      <p:sp>
        <p:nvSpPr>
          <p:cNvPr id="3" name="عنوان فرعي 2"/>
          <p:cNvSpPr>
            <a:spLocks noGrp="1"/>
          </p:cNvSpPr>
          <p:nvPr>
            <p:ph type="subTitle" idx="1"/>
          </p:nvPr>
        </p:nvSpPr>
        <p:spPr/>
        <p:txBody>
          <a:bodyPr>
            <a:noAutofit/>
          </a:bodyPr>
          <a:lstStyle/>
          <a:p>
            <a:r>
              <a:rPr lang="en-US" sz="3600" dirty="0"/>
              <a:t>By</a:t>
            </a:r>
          </a:p>
          <a:p>
            <a:pPr rtl="0"/>
            <a:r>
              <a:rPr lang="en-US" sz="3600" dirty="0"/>
              <a:t>Dr. Hussein Al </a:t>
            </a:r>
            <a:r>
              <a:rPr lang="en-US" sz="3600" dirty="0" err="1"/>
              <a:t>Naji</a:t>
            </a:r>
            <a:endParaRPr lang="ar-IQ" sz="3600" dirty="0"/>
          </a:p>
        </p:txBody>
      </p:sp>
    </p:spTree>
    <p:extLst>
      <p:ext uri="{BB962C8B-B14F-4D97-AF65-F5344CB8AC3E}">
        <p14:creationId xmlns:p14="http://schemas.microsoft.com/office/powerpoint/2010/main" val="2200764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97593"/>
            <a:ext cx="8568952" cy="3911135"/>
          </a:xfrm>
          <a:prstGeom prst="rect">
            <a:avLst/>
          </a:prstGeom>
        </p:spPr>
        <p:txBody>
          <a:bodyPr wrap="square">
            <a:spAutoFit/>
          </a:bodyPr>
          <a:lstStyle/>
          <a:p>
            <a:pPr algn="just" rtl="0">
              <a:lnSpc>
                <a:spcPct val="150000"/>
              </a:lnSpc>
              <a:spcAft>
                <a:spcPts val="0"/>
              </a:spcAft>
            </a:pPr>
            <a:r>
              <a:rPr lang="en-US" sz="2400" b="1" i="1" dirty="0">
                <a:solidFill>
                  <a:srgbClr val="241F1F"/>
                </a:solidFill>
                <a:effectLst/>
                <a:latin typeface="Times New Roman"/>
                <a:ea typeface="Calibri"/>
                <a:cs typeface="Arial"/>
              </a:rPr>
              <a:t>Photosensitization differs from sunburn in that it requires the presence of a photosensitizing agent, it is triggered by exposure to a wavelength of light between 320 and 400 nm (in contrast to sunburn, which in most cases is the result of exposure to light with lower wavelength), its onset is rapid (in contrast to the more delayed onset with sunburn), and skin lesions are considerably more severe than with sunburn.</a:t>
            </a:r>
            <a:endParaRPr lang="en-US" sz="2400" dirty="0">
              <a:ea typeface="Calibri"/>
              <a:cs typeface="Arial"/>
            </a:endParaRPr>
          </a:p>
        </p:txBody>
      </p:sp>
    </p:spTree>
    <p:extLst>
      <p:ext uri="{BB962C8B-B14F-4D97-AF65-F5344CB8AC3E}">
        <p14:creationId xmlns:p14="http://schemas.microsoft.com/office/powerpoint/2010/main" val="2761361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610" y="19968"/>
            <a:ext cx="8856984" cy="6740307"/>
          </a:xfrm>
          <a:prstGeom prst="rect">
            <a:avLst/>
          </a:prstGeom>
        </p:spPr>
        <p:txBody>
          <a:bodyPr wrap="square">
            <a:spAutoFit/>
          </a:bodyPr>
          <a:lstStyle/>
          <a:p>
            <a:pPr algn="just" rtl="0">
              <a:lnSpc>
                <a:spcPct val="150000"/>
              </a:lnSpc>
              <a:spcAft>
                <a:spcPts val="0"/>
              </a:spcAft>
            </a:pP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Type I, </a:t>
            </a:r>
            <a:r>
              <a:rPr lang="en-US" sz="2400" dirty="0">
                <a:solidFill>
                  <a:srgbClr val="241F1F"/>
                </a:solidFill>
                <a:effectLst/>
                <a:latin typeface="Times New Roman"/>
                <a:ea typeface="Calibri"/>
                <a:cs typeface="Arial"/>
              </a:rPr>
              <a:t>primary photosensitization caused by PSs of exogenous origin (no underlying primary pathology of the organism).</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Occur due to exogenous PSs can enter the organism through oral ingestion (e.g., PSs contained in feed), parenteral administration (e.g.,</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certain drugs), or direct absorption through skin.</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Type II, </a:t>
            </a:r>
            <a:r>
              <a:rPr lang="en-US" sz="2400" dirty="0">
                <a:solidFill>
                  <a:srgbClr val="241F1F"/>
                </a:solidFill>
                <a:effectLst/>
                <a:latin typeface="Times New Roman"/>
                <a:ea typeface="Calibri"/>
                <a:cs typeface="Arial"/>
              </a:rPr>
              <a:t>photosensitization caused by aberrant pigment metabolism.</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Occur due to </a:t>
            </a:r>
            <a:r>
              <a:rPr lang="en-US" sz="2400" dirty="0" err="1">
                <a:solidFill>
                  <a:srgbClr val="241F1F"/>
                </a:solidFill>
                <a:effectLst/>
                <a:latin typeface="Times New Roman"/>
                <a:ea typeface="Calibri"/>
                <a:cs typeface="Arial"/>
              </a:rPr>
              <a:t>porphyrins</a:t>
            </a:r>
            <a:r>
              <a:rPr lang="en-US" sz="2400" dirty="0">
                <a:solidFill>
                  <a:srgbClr val="241F1F"/>
                </a:solidFill>
                <a:effectLst/>
                <a:latin typeface="Times New Roman"/>
                <a:ea typeface="Calibri"/>
                <a:cs typeface="Arial"/>
              </a:rPr>
              <a:t> that may accumulate in an organism with disturbed </a:t>
            </a:r>
            <a:r>
              <a:rPr lang="en-US" sz="2400" dirty="0" err="1">
                <a:solidFill>
                  <a:srgbClr val="241F1F"/>
                </a:solidFill>
                <a:effectLst/>
                <a:latin typeface="Times New Roman"/>
                <a:ea typeface="Calibri"/>
                <a:cs typeface="Arial"/>
              </a:rPr>
              <a:t>heme</a:t>
            </a:r>
            <a:r>
              <a:rPr lang="en-US" sz="2400" dirty="0">
                <a:solidFill>
                  <a:srgbClr val="241F1F"/>
                </a:solidFill>
                <a:effectLst/>
                <a:latin typeface="Times New Roman"/>
                <a:ea typeface="Calibri"/>
                <a:cs typeface="Arial"/>
              </a:rPr>
              <a:t> synthesis. </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Type III, </a:t>
            </a:r>
            <a:r>
              <a:rPr lang="en-US" sz="2400" dirty="0" err="1">
                <a:solidFill>
                  <a:srgbClr val="241F1F"/>
                </a:solidFill>
                <a:effectLst/>
                <a:latin typeface="Times New Roman"/>
                <a:ea typeface="Calibri"/>
                <a:cs typeface="Arial"/>
              </a:rPr>
              <a:t>hepatogenous</a:t>
            </a:r>
            <a:r>
              <a:rPr lang="en-US" sz="2400" dirty="0">
                <a:solidFill>
                  <a:srgbClr val="241F1F"/>
                </a:solidFill>
                <a:effectLst/>
                <a:latin typeface="Times New Roman"/>
                <a:ea typeface="Calibri"/>
                <a:cs typeface="Arial"/>
              </a:rPr>
              <a:t> photosensitization caused by disturbed liver. Function such as livestock due to accumulate </a:t>
            </a:r>
            <a:r>
              <a:rPr lang="en-US" sz="2400" dirty="0" err="1">
                <a:solidFill>
                  <a:srgbClr val="241F1F"/>
                </a:solidFill>
                <a:effectLst/>
                <a:latin typeface="Times New Roman"/>
                <a:ea typeface="Calibri"/>
                <a:cs typeface="Arial"/>
              </a:rPr>
              <a:t>phylloerythrin</a:t>
            </a:r>
            <a:r>
              <a:rPr lang="en-US" sz="2400" dirty="0">
                <a:solidFill>
                  <a:srgbClr val="241F1F"/>
                </a:solidFill>
                <a:effectLst/>
                <a:latin typeface="Times New Roman"/>
                <a:ea typeface="Calibri"/>
                <a:cs typeface="Arial"/>
              </a:rPr>
              <a:t> .</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Type IV, </a:t>
            </a:r>
            <a:r>
              <a:rPr lang="en-US" sz="2400" dirty="0">
                <a:solidFill>
                  <a:srgbClr val="241F1F"/>
                </a:solidFill>
                <a:effectLst/>
                <a:latin typeface="Times New Roman"/>
                <a:ea typeface="Calibri"/>
                <a:cs typeface="Arial"/>
              </a:rPr>
              <a:t>idiopathic photosensitization that is of undetermined etiology.</a:t>
            </a:r>
            <a:endParaRPr lang="en-US" sz="2400" dirty="0">
              <a:ea typeface="Calibri"/>
              <a:cs typeface="Arial"/>
            </a:endParaRPr>
          </a:p>
        </p:txBody>
      </p:sp>
    </p:spTree>
    <p:extLst>
      <p:ext uri="{BB962C8B-B14F-4D97-AF65-F5344CB8AC3E}">
        <p14:creationId xmlns:p14="http://schemas.microsoft.com/office/powerpoint/2010/main" val="4172254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305342"/>
            <a:ext cx="8712968" cy="3911135"/>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PATHOGENESIS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Penetration of light rays to sensitized tissues causes local cell death and tissue edema. Irritation is intense because of the edema of the lower skin level, and loss of skin by necrosis or gangrene and sloughing is common in the terminal stages. Nervous signs may occur and are caused either by the photodynamic agent, as in buckwheat poisoning, or by liver dysfunction.</a:t>
            </a:r>
            <a:endParaRPr lang="en-US" sz="2400" dirty="0">
              <a:ea typeface="Calibri"/>
              <a:cs typeface="Arial"/>
            </a:endParaRPr>
          </a:p>
        </p:txBody>
      </p:sp>
    </p:spTree>
    <p:extLst>
      <p:ext uri="{BB962C8B-B14F-4D97-AF65-F5344CB8AC3E}">
        <p14:creationId xmlns:p14="http://schemas.microsoft.com/office/powerpoint/2010/main" val="615997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811" y="404664"/>
            <a:ext cx="8568952" cy="6127127"/>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Clinical signs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Primary cases (skin lesion) have cutaneous signs only (erythema, edema, necrosis, gangrene of light-colored skin or mucosae exposed to sunlight).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Secondary cases have also signs of hepatic dysfunction (jaundice, prostration, short course, death).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b="1" dirty="0">
                <a:solidFill>
                  <a:srgbClr val="241F1F"/>
                </a:solidFill>
                <a:effectLst/>
                <a:latin typeface="Times New Roman"/>
                <a:ea typeface="Calibri"/>
                <a:cs typeface="Arial"/>
              </a:rPr>
              <a:t>Systemic Signs </a:t>
            </a:r>
            <a:r>
              <a:rPr lang="en-US" sz="2400" dirty="0">
                <a:solidFill>
                  <a:srgbClr val="241F1F"/>
                </a:solidFill>
                <a:effectLst/>
                <a:latin typeface="Times New Roman"/>
                <a:ea typeface="Calibri"/>
                <a:cs typeface="Arial"/>
              </a:rPr>
              <a:t>include shock in the early</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stages, as a result of extensive tissue damage.</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There is an increase in the pulse rate, body temperature with</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ataxia and weakness.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b="1" dirty="0">
                <a:solidFill>
                  <a:srgbClr val="241F1F"/>
                </a:solidFill>
                <a:effectLst/>
                <a:latin typeface="Times New Roman"/>
                <a:ea typeface="Calibri"/>
                <a:cs typeface="Arial"/>
              </a:rPr>
              <a:t>Nervous Signs </a:t>
            </a:r>
            <a:r>
              <a:rPr lang="en-US" sz="2400" dirty="0">
                <a:solidFill>
                  <a:srgbClr val="241F1F"/>
                </a:solidFill>
                <a:effectLst/>
                <a:latin typeface="Times New Roman"/>
                <a:ea typeface="Calibri"/>
                <a:cs typeface="Arial"/>
              </a:rPr>
              <a:t>including ataxia, posterior paralysis and blindness, and depression or excitement, are often observed.</a:t>
            </a:r>
            <a:endParaRPr lang="en-US" sz="2400" dirty="0">
              <a:ea typeface="Calibri"/>
              <a:cs typeface="Arial"/>
            </a:endParaRPr>
          </a:p>
        </p:txBody>
      </p:sp>
    </p:spTree>
    <p:extLst>
      <p:ext uri="{BB962C8B-B14F-4D97-AF65-F5344CB8AC3E}">
        <p14:creationId xmlns:p14="http://schemas.microsoft.com/office/powerpoint/2010/main" val="757976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96632"/>
            <a:ext cx="8424936" cy="6032101"/>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mj-cs"/>
              </a:rPr>
              <a:t>Differential diagnosis </a:t>
            </a:r>
            <a:endParaRPr lang="en-US" sz="2400" dirty="0">
              <a:ea typeface="Calibri"/>
              <a:cs typeface="+mj-cs"/>
            </a:endParaRPr>
          </a:p>
          <a:p>
            <a:pPr algn="just" rtl="0">
              <a:lnSpc>
                <a:spcPct val="150000"/>
              </a:lnSpc>
              <a:spcAft>
                <a:spcPts val="0"/>
              </a:spcAft>
            </a:pPr>
            <a:r>
              <a:rPr lang="en-US" sz="2400" dirty="0">
                <a:solidFill>
                  <a:srgbClr val="241F1F"/>
                </a:solidFill>
                <a:effectLst/>
                <a:latin typeface="Times New Roman"/>
                <a:ea typeface="Calibri"/>
                <a:cs typeface="+mj-cs"/>
              </a:rPr>
              <a:t>Clinical evidence of restriction of damage to white, wool-less skin on body dorsum and lateral aspects of limbs, teats, corneas, and tongue and lips.</a:t>
            </a:r>
            <a:endParaRPr lang="en-US" sz="2400" dirty="0">
              <a:ea typeface="Calibri"/>
              <a:cs typeface="+mj-cs"/>
            </a:endParaRPr>
          </a:p>
          <a:p>
            <a:pPr algn="just" rtl="0">
              <a:lnSpc>
                <a:spcPct val="150000"/>
              </a:lnSpc>
              <a:spcAft>
                <a:spcPts val="0"/>
              </a:spcAft>
            </a:pPr>
            <a:r>
              <a:rPr lang="en-US" sz="2400" b="1" dirty="0">
                <a:solidFill>
                  <a:srgbClr val="241F1F"/>
                </a:solidFill>
                <a:effectLst/>
                <a:latin typeface="Times New Roman"/>
                <a:ea typeface="Calibri"/>
                <a:cs typeface="+mj-cs"/>
              </a:rPr>
              <a:t>Treatment </a:t>
            </a:r>
            <a:endParaRPr lang="en-US" sz="2400" dirty="0">
              <a:ea typeface="Calibri"/>
              <a:cs typeface="+mj-cs"/>
            </a:endParaRPr>
          </a:p>
          <a:p>
            <a:pPr algn="just" rtl="0">
              <a:lnSpc>
                <a:spcPct val="150000"/>
              </a:lnSpc>
              <a:spcAft>
                <a:spcPts val="0"/>
              </a:spcAft>
            </a:pPr>
            <a:r>
              <a:rPr lang="en-US" sz="2400" b="1" dirty="0">
                <a:solidFill>
                  <a:srgbClr val="241F1F"/>
                </a:solidFill>
                <a:effectLst/>
                <a:latin typeface="Times New Roman"/>
                <a:ea typeface="Calibri"/>
                <a:cs typeface="+mj-cs"/>
              </a:rPr>
              <a:t>Primary</a:t>
            </a:r>
            <a:r>
              <a:rPr lang="en-US" sz="2400" dirty="0">
                <a:solidFill>
                  <a:srgbClr val="241F1F"/>
                </a:solidFill>
                <a:effectLst/>
                <a:latin typeface="Times New Roman"/>
                <a:ea typeface="Calibri"/>
                <a:cs typeface="+mj-cs"/>
              </a:rPr>
              <a:t>: remove from exposure to sunlight and PS.</a:t>
            </a:r>
            <a:endParaRPr lang="en-US" sz="2400" dirty="0">
              <a:ea typeface="Calibri"/>
              <a:cs typeface="+mj-cs"/>
            </a:endParaRPr>
          </a:p>
          <a:p>
            <a:pPr algn="just" rtl="0">
              <a:lnSpc>
                <a:spcPct val="150000"/>
              </a:lnSpc>
              <a:spcAft>
                <a:spcPts val="0"/>
              </a:spcAft>
            </a:pPr>
            <a:r>
              <a:rPr lang="en-US" sz="2400" dirty="0">
                <a:solidFill>
                  <a:srgbClr val="241F1F"/>
                </a:solidFill>
                <a:effectLst/>
                <a:latin typeface="Times New Roman"/>
                <a:ea typeface="Calibri"/>
                <a:cs typeface="+mj-cs"/>
              </a:rPr>
              <a:t> </a:t>
            </a:r>
            <a:r>
              <a:rPr lang="en-US" sz="2400" b="1" dirty="0">
                <a:solidFill>
                  <a:srgbClr val="241F1F"/>
                </a:solidFill>
                <a:effectLst/>
                <a:latin typeface="Times New Roman"/>
                <a:ea typeface="Calibri"/>
                <a:cs typeface="+mj-cs"/>
              </a:rPr>
              <a:t>Supportive</a:t>
            </a:r>
            <a:r>
              <a:rPr lang="en-US" sz="2400" dirty="0">
                <a:solidFill>
                  <a:srgbClr val="241F1F"/>
                </a:solidFill>
                <a:effectLst/>
                <a:latin typeface="Times New Roman"/>
                <a:ea typeface="Calibri"/>
                <a:cs typeface="+mj-cs"/>
              </a:rPr>
              <a:t>: treat for infection, shock, toxemia. </a:t>
            </a:r>
            <a:r>
              <a:rPr lang="en-US" sz="2400" dirty="0" err="1">
                <a:solidFill>
                  <a:srgbClr val="241F1F"/>
                </a:solidFill>
                <a:effectLst/>
                <a:latin typeface="Times New Roman"/>
                <a:ea typeface="Calibri"/>
                <a:cs typeface="+mj-cs"/>
              </a:rPr>
              <a:t>Nonsteroidal</a:t>
            </a:r>
            <a:r>
              <a:rPr lang="en-US" sz="2400" dirty="0">
                <a:solidFill>
                  <a:srgbClr val="241F1F"/>
                </a:solidFill>
                <a:effectLst/>
                <a:latin typeface="Times New Roman"/>
                <a:ea typeface="Calibri"/>
                <a:cs typeface="+mj-cs"/>
              </a:rPr>
              <a:t> anti-inflammatory drugs (NSAIDs), corticosteroids, or antihistamines can be administered </a:t>
            </a:r>
            <a:r>
              <a:rPr lang="en-US" sz="2400" dirty="0" err="1">
                <a:solidFill>
                  <a:srgbClr val="241F1F"/>
                </a:solidFill>
                <a:effectLst/>
                <a:latin typeface="Times New Roman"/>
                <a:ea typeface="Calibri"/>
                <a:cs typeface="+mj-cs"/>
              </a:rPr>
              <a:t>parenterally</a:t>
            </a:r>
            <a:r>
              <a:rPr lang="en-US" sz="2400" dirty="0">
                <a:solidFill>
                  <a:srgbClr val="241F1F"/>
                </a:solidFill>
                <a:effectLst/>
                <a:latin typeface="Times New Roman"/>
                <a:ea typeface="Calibri"/>
                <a:cs typeface="+mj-cs"/>
              </a:rPr>
              <a:t> and adequate doses maintained.</a:t>
            </a:r>
            <a:endParaRPr lang="en-US" sz="2400" dirty="0">
              <a:ea typeface="Calibri"/>
              <a:cs typeface="+mj-cs"/>
            </a:endParaRPr>
          </a:p>
          <a:p>
            <a:pPr marL="457200" algn="just" rtl="0">
              <a:lnSpc>
                <a:spcPct val="150000"/>
              </a:lnSpc>
              <a:spcAft>
                <a:spcPts val="0"/>
              </a:spcAft>
            </a:pPr>
            <a:r>
              <a:rPr lang="en-US" sz="2400" dirty="0">
                <a:ea typeface="Calibri"/>
                <a:cs typeface="+mj-cs"/>
              </a:rPr>
              <a:t> </a:t>
            </a:r>
          </a:p>
          <a:p>
            <a:pPr algn="l" rtl="0">
              <a:lnSpc>
                <a:spcPct val="115000"/>
              </a:lnSpc>
              <a:spcAft>
                <a:spcPts val="1000"/>
              </a:spcAft>
            </a:pPr>
            <a:r>
              <a:rPr lang="en-US" sz="2400" dirty="0">
                <a:ea typeface="Calibri"/>
                <a:cs typeface="+mj-cs"/>
              </a:rPr>
              <a:t> </a:t>
            </a:r>
          </a:p>
        </p:txBody>
      </p:sp>
    </p:spTree>
    <p:extLst>
      <p:ext uri="{BB962C8B-B14F-4D97-AF65-F5344CB8AC3E}">
        <p14:creationId xmlns:p14="http://schemas.microsoft.com/office/powerpoint/2010/main" val="325619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35971"/>
            <a:ext cx="8964488" cy="5632311"/>
          </a:xfrm>
          <a:prstGeom prst="rect">
            <a:avLst/>
          </a:prstGeom>
        </p:spPr>
        <p:txBody>
          <a:bodyPr wrap="square">
            <a:spAutoFit/>
          </a:bodyPr>
          <a:lstStyle/>
          <a:p>
            <a:pPr algn="just" rtl="0">
              <a:lnSpc>
                <a:spcPct val="150000"/>
              </a:lnSpc>
              <a:spcAft>
                <a:spcPts val="0"/>
              </a:spcAft>
            </a:pPr>
            <a:r>
              <a:rPr lang="en-US" sz="2400" b="1" dirty="0">
                <a:effectLst/>
                <a:latin typeface="Times New Roman"/>
                <a:ea typeface="Calibri"/>
                <a:cs typeface="Arial"/>
              </a:rPr>
              <a:t>ETIOLOGY</a:t>
            </a:r>
            <a:endParaRPr lang="en-US" sz="2400" dirty="0">
              <a:ea typeface="Calibri"/>
              <a:cs typeface="Arial"/>
            </a:endParaRPr>
          </a:p>
          <a:p>
            <a:pPr algn="just" rtl="0">
              <a:lnSpc>
                <a:spcPct val="150000"/>
              </a:lnSpc>
              <a:spcAft>
                <a:spcPts val="0"/>
              </a:spcAft>
            </a:pPr>
            <a:r>
              <a:rPr lang="en-US" sz="2400" b="1" dirty="0">
                <a:effectLst/>
                <a:latin typeface="Times New Roman"/>
                <a:ea typeface="Calibri"/>
                <a:cs typeface="Arial"/>
              </a:rPr>
              <a:t>All Species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effectLst/>
                <a:latin typeface="Times New Roman"/>
                <a:ea typeface="Calibri"/>
                <a:cs typeface="Times New Roman"/>
              </a:rPr>
              <a:t> </a:t>
            </a:r>
            <a:r>
              <a:rPr lang="en-US" sz="2400" dirty="0" err="1">
                <a:effectLst/>
                <a:latin typeface="Times New Roman"/>
                <a:ea typeface="Calibri"/>
                <a:cs typeface="Times New Roman"/>
              </a:rPr>
              <a:t>Mycotic</a:t>
            </a:r>
            <a:r>
              <a:rPr lang="en-US" sz="2400" dirty="0">
                <a:effectLst/>
                <a:latin typeface="Times New Roman"/>
                <a:ea typeface="Calibri"/>
                <a:cs typeface="Times New Roman"/>
              </a:rPr>
              <a:t> dermatitis as a result of </a:t>
            </a:r>
            <a:r>
              <a:rPr lang="en-US" sz="2400" i="1" dirty="0" err="1">
                <a:effectLst/>
                <a:latin typeface="Times New Roman"/>
                <a:ea typeface="Calibri"/>
                <a:cs typeface="Times New Roman"/>
              </a:rPr>
              <a:t>Dermatophilus</a:t>
            </a:r>
            <a:r>
              <a:rPr lang="en-US" sz="2400" i="1" dirty="0">
                <a:effectLst/>
                <a:latin typeface="Times New Roman"/>
                <a:ea typeface="Calibri"/>
                <a:cs typeface="Times New Roman"/>
              </a:rPr>
              <a:t> </a:t>
            </a:r>
            <a:r>
              <a:rPr lang="en-US" sz="2400" i="1" dirty="0" err="1">
                <a:effectLst/>
                <a:latin typeface="Times New Roman"/>
                <a:ea typeface="Calibri"/>
                <a:cs typeface="Times New Roman"/>
              </a:rPr>
              <a:t>congolensis</a:t>
            </a:r>
            <a:r>
              <a:rPr lang="en-US" sz="2400" dirty="0">
                <a:effectLst/>
                <a:latin typeface="Times New Roman"/>
                <a:ea typeface="Calibri"/>
                <a:cs typeface="Times New Roman"/>
              </a:rPr>
              <a:t>, in horses, cattle, and sheep</a:t>
            </a:r>
          </a:p>
          <a:p>
            <a:pPr marL="342900" lvl="0" indent="-342900" algn="just" rtl="0">
              <a:lnSpc>
                <a:spcPct val="150000"/>
              </a:lnSpc>
              <a:spcAft>
                <a:spcPts val="0"/>
              </a:spcAft>
              <a:buFont typeface="+mj-lt"/>
              <a:buAutoNum type="arabicPeriod"/>
            </a:pPr>
            <a:r>
              <a:rPr lang="en-US" sz="2400" i="1" dirty="0">
                <a:effectLst/>
                <a:latin typeface="Times New Roman"/>
                <a:ea typeface="Calibri"/>
                <a:cs typeface="Times New Roman"/>
              </a:rPr>
              <a:t>S. </a:t>
            </a:r>
            <a:r>
              <a:rPr lang="en-US" sz="2400" i="1" dirty="0" err="1">
                <a:effectLst/>
                <a:latin typeface="Times New Roman"/>
                <a:ea typeface="Calibri"/>
                <a:cs typeface="Times New Roman"/>
              </a:rPr>
              <a:t>aureus</a:t>
            </a:r>
            <a:r>
              <a:rPr lang="en-US" sz="2400" dirty="0">
                <a:effectLst/>
                <a:latin typeface="Times New Roman"/>
                <a:ea typeface="Calibri"/>
                <a:cs typeface="Times New Roman"/>
              </a:rPr>
              <a:t>, a common finding in cases in all species, either as a sole pathogen or combined with other agents</a:t>
            </a:r>
          </a:p>
          <a:p>
            <a:pPr marL="342900" lvl="0" indent="-342900" algn="just" rtl="0">
              <a:lnSpc>
                <a:spcPct val="150000"/>
              </a:lnSpc>
              <a:spcAft>
                <a:spcPts val="0"/>
              </a:spcAft>
              <a:buFont typeface="+mj-lt"/>
              <a:buAutoNum type="arabicPeriod"/>
            </a:pPr>
            <a:r>
              <a:rPr lang="en-US" sz="2400" dirty="0">
                <a:effectLst/>
                <a:latin typeface="Times New Roman"/>
                <a:ea typeface="Calibri"/>
                <a:cs typeface="Times New Roman"/>
              </a:rPr>
              <a:t> Ringworm.</a:t>
            </a:r>
          </a:p>
          <a:p>
            <a:pPr marL="342900" lvl="0" indent="-342900" algn="just" rtl="0">
              <a:lnSpc>
                <a:spcPct val="150000"/>
              </a:lnSpc>
              <a:spcAft>
                <a:spcPts val="0"/>
              </a:spcAft>
              <a:buFont typeface="+mj-lt"/>
              <a:buAutoNum type="arabicPeriod"/>
            </a:pPr>
            <a:r>
              <a:rPr lang="en-US" sz="2400" dirty="0">
                <a:effectLst/>
                <a:latin typeface="Times New Roman"/>
                <a:ea typeface="Calibri"/>
                <a:cs typeface="Times New Roman"/>
              </a:rPr>
              <a:t> Photosensitive dermatitis</a:t>
            </a:r>
          </a:p>
          <a:p>
            <a:pPr marL="342900" lvl="0" indent="-342900" algn="just" rtl="0">
              <a:lnSpc>
                <a:spcPct val="150000"/>
              </a:lnSpc>
              <a:spcAft>
                <a:spcPts val="0"/>
              </a:spcAft>
              <a:buFont typeface="+mj-lt"/>
              <a:buAutoNum type="arabicPeriod"/>
            </a:pPr>
            <a:r>
              <a:rPr lang="en-US" sz="2400" dirty="0">
                <a:effectLst/>
                <a:latin typeface="Times New Roman"/>
                <a:ea typeface="Calibri"/>
                <a:cs typeface="Times New Roman"/>
              </a:rPr>
              <a:t>Chemical irritation (contact dermatitis) topically .</a:t>
            </a:r>
          </a:p>
          <a:p>
            <a:pPr marL="342900" lvl="0" indent="-342900" algn="just" rtl="0">
              <a:lnSpc>
                <a:spcPct val="150000"/>
              </a:lnSpc>
              <a:spcAft>
                <a:spcPts val="0"/>
              </a:spcAft>
              <a:buFont typeface="+mj-lt"/>
              <a:buAutoNum type="arabicPeriod"/>
            </a:pPr>
            <a:r>
              <a:rPr lang="en-US" sz="2400" dirty="0">
                <a:effectLst/>
                <a:latin typeface="Times New Roman"/>
                <a:ea typeface="Calibri"/>
                <a:cs typeface="Times New Roman"/>
              </a:rPr>
              <a:t>Arsenic—systemic poisoning </a:t>
            </a:r>
          </a:p>
        </p:txBody>
      </p:sp>
    </p:spTree>
    <p:extLst>
      <p:ext uri="{BB962C8B-B14F-4D97-AF65-F5344CB8AC3E}">
        <p14:creationId xmlns:p14="http://schemas.microsoft.com/office/powerpoint/2010/main" val="123821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5846"/>
            <a:ext cx="8712968" cy="6186309"/>
          </a:xfrm>
          <a:prstGeom prst="rect">
            <a:avLst/>
          </a:prstGeom>
        </p:spPr>
        <p:txBody>
          <a:bodyPr wrap="square">
            <a:spAutoFit/>
          </a:bodyPr>
          <a:lstStyle/>
          <a:p>
            <a:pPr lvl="0" algn="just" rtl="0">
              <a:lnSpc>
                <a:spcPct val="150000"/>
              </a:lnSpc>
            </a:pPr>
            <a:r>
              <a:rPr lang="en-US" sz="2400" dirty="0">
                <a:solidFill>
                  <a:prstClr val="black"/>
                </a:solidFill>
                <a:latin typeface="Times New Roman"/>
                <a:ea typeface="Calibri"/>
                <a:cs typeface="Times New Roman"/>
              </a:rPr>
              <a:t>7. Mange mite infestation—</a:t>
            </a:r>
            <a:r>
              <a:rPr lang="en-US" sz="2400" dirty="0" err="1">
                <a:solidFill>
                  <a:prstClr val="black"/>
                </a:solidFill>
                <a:latin typeface="Times New Roman"/>
                <a:ea typeface="Calibri"/>
                <a:cs typeface="Times New Roman"/>
              </a:rPr>
              <a:t>sarcoptic</a:t>
            </a:r>
            <a:r>
              <a:rPr lang="en-US" sz="2400" dirty="0">
                <a:solidFill>
                  <a:prstClr val="black"/>
                </a:solidFill>
                <a:latin typeface="Times New Roman"/>
                <a:ea typeface="Calibri"/>
                <a:cs typeface="Times New Roman"/>
              </a:rPr>
              <a:t>,</a:t>
            </a:r>
          </a:p>
          <a:p>
            <a:pPr lvl="0" algn="just" rtl="0">
              <a:lnSpc>
                <a:spcPct val="150000"/>
              </a:lnSpc>
            </a:pPr>
            <a:r>
              <a:rPr lang="en-US" sz="2400" dirty="0">
                <a:solidFill>
                  <a:prstClr val="black"/>
                </a:solidFill>
                <a:latin typeface="Times New Roman"/>
                <a:ea typeface="Calibri"/>
                <a:cs typeface="Times New Roman"/>
              </a:rPr>
              <a:t>8. </a:t>
            </a:r>
            <a:r>
              <a:rPr lang="en-US" sz="2400" dirty="0" err="1">
                <a:solidFill>
                  <a:prstClr val="black"/>
                </a:solidFill>
                <a:latin typeface="Times New Roman"/>
                <a:ea typeface="Calibri"/>
                <a:cs typeface="Times New Roman"/>
              </a:rPr>
              <a:t>psoroptic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chorioptic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demodectic</a:t>
            </a:r>
            <a:r>
              <a:rPr lang="en-US" sz="2400" dirty="0">
                <a:solidFill>
                  <a:prstClr val="black"/>
                </a:solidFill>
                <a:latin typeface="Times New Roman"/>
                <a:ea typeface="Calibri"/>
                <a:cs typeface="Times New Roman"/>
              </a:rPr>
              <a:t> mange. </a:t>
            </a:r>
          </a:p>
          <a:p>
            <a:pPr lvl="0" algn="just" rtl="0">
              <a:lnSpc>
                <a:spcPct val="150000"/>
              </a:lnSpc>
            </a:pPr>
            <a:r>
              <a:rPr lang="en-US" sz="2400" dirty="0">
                <a:solidFill>
                  <a:prstClr val="black"/>
                </a:solidFill>
                <a:latin typeface="Times New Roman"/>
                <a:ea typeface="Calibri"/>
                <a:cs typeface="Times New Roman"/>
              </a:rPr>
              <a:t>9. Biting flies, especially </a:t>
            </a:r>
            <a:r>
              <a:rPr lang="en-US" sz="2400" i="1" dirty="0" err="1">
                <a:solidFill>
                  <a:prstClr val="black"/>
                </a:solidFill>
                <a:latin typeface="Times New Roman"/>
                <a:ea typeface="Calibri"/>
                <a:cs typeface="Times New Roman"/>
              </a:rPr>
              <a:t>Culicoides</a:t>
            </a:r>
            <a:r>
              <a:rPr lang="en-US" sz="2400" i="1" dirty="0">
                <a:solidFill>
                  <a:prstClr val="black"/>
                </a:solidFill>
                <a:latin typeface="Times New Roman"/>
                <a:ea typeface="Calibri"/>
                <a:cs typeface="Times New Roman"/>
              </a:rPr>
              <a:t> </a:t>
            </a:r>
            <a:r>
              <a:rPr lang="en-US" sz="2400" dirty="0">
                <a:solidFill>
                  <a:prstClr val="black"/>
                </a:solidFill>
                <a:latin typeface="Times New Roman"/>
                <a:ea typeface="Calibri"/>
                <a:cs typeface="Times New Roman"/>
              </a:rPr>
              <a:t>spp.; observed most commonly in horses, but also in other species</a:t>
            </a:r>
          </a:p>
          <a:p>
            <a:pPr lvl="0" algn="just" rtl="0">
              <a:lnSpc>
                <a:spcPct val="150000"/>
              </a:lnSpc>
            </a:pPr>
            <a:r>
              <a:rPr lang="en-US" sz="2400" i="1" dirty="0">
                <a:solidFill>
                  <a:prstClr val="black"/>
                </a:solidFill>
                <a:latin typeface="Times New Roman"/>
                <a:ea typeface="Calibri"/>
                <a:cs typeface="Times New Roman"/>
              </a:rPr>
              <a:t>10. </a:t>
            </a:r>
            <a:r>
              <a:rPr lang="en-US" sz="2400" i="1" dirty="0" err="1">
                <a:solidFill>
                  <a:prstClr val="black"/>
                </a:solidFill>
                <a:latin typeface="Times New Roman"/>
                <a:ea typeface="Calibri"/>
                <a:cs typeface="Times New Roman"/>
              </a:rPr>
              <a:t>Stephanofilaria</a:t>
            </a:r>
            <a:r>
              <a:rPr lang="en-US" sz="2400" i="1" dirty="0">
                <a:solidFill>
                  <a:prstClr val="black"/>
                </a:solidFill>
                <a:latin typeface="Times New Roman"/>
                <a:ea typeface="Calibri"/>
                <a:cs typeface="Times New Roman"/>
              </a:rPr>
              <a:t> </a:t>
            </a:r>
            <a:r>
              <a:rPr lang="en-US" sz="2400" dirty="0">
                <a:solidFill>
                  <a:prstClr val="black"/>
                </a:solidFill>
                <a:latin typeface="Times New Roman"/>
                <a:ea typeface="Calibri"/>
                <a:cs typeface="Times New Roman"/>
              </a:rPr>
              <a:t>spp. Dermatitis</a:t>
            </a:r>
          </a:p>
          <a:p>
            <a:pPr lvl="0" algn="just" rtl="0">
              <a:lnSpc>
                <a:spcPct val="150000"/>
              </a:lnSpc>
            </a:pPr>
            <a:r>
              <a:rPr lang="en-US" sz="2400" dirty="0">
                <a:solidFill>
                  <a:prstClr val="black"/>
                </a:solidFill>
                <a:latin typeface="Times New Roman"/>
                <a:ea typeface="Calibri"/>
                <a:cs typeface="Times New Roman"/>
              </a:rPr>
              <a:t>11. </a:t>
            </a:r>
            <a:r>
              <a:rPr lang="en-US" sz="2400" i="1" dirty="0" err="1">
                <a:solidFill>
                  <a:prstClr val="black"/>
                </a:solidFill>
                <a:latin typeface="Times New Roman"/>
                <a:ea typeface="Calibri"/>
                <a:cs typeface="Times New Roman"/>
              </a:rPr>
              <a:t>Strongyloides</a:t>
            </a:r>
            <a:r>
              <a:rPr lang="en-US" sz="2400" i="1" dirty="0">
                <a:solidFill>
                  <a:prstClr val="black"/>
                </a:solidFill>
                <a:latin typeface="Times New Roman"/>
                <a:ea typeface="Calibri"/>
                <a:cs typeface="Times New Roman"/>
              </a:rPr>
              <a:t> (</a:t>
            </a:r>
            <a:r>
              <a:rPr lang="en-US" sz="2400" i="1" dirty="0" err="1">
                <a:solidFill>
                  <a:prstClr val="black"/>
                </a:solidFill>
                <a:latin typeface="Times New Roman"/>
                <a:ea typeface="Calibri"/>
                <a:cs typeface="Times New Roman"/>
              </a:rPr>
              <a:t>Pelodera</a:t>
            </a:r>
            <a:r>
              <a:rPr lang="en-US" sz="2400" i="1" dirty="0">
                <a:solidFill>
                  <a:prstClr val="black"/>
                </a:solidFill>
                <a:latin typeface="Times New Roman"/>
                <a:ea typeface="Calibri"/>
                <a:cs typeface="Times New Roman"/>
              </a:rPr>
              <a:t>) </a:t>
            </a:r>
            <a:r>
              <a:rPr lang="en-US" sz="2400" dirty="0">
                <a:solidFill>
                  <a:prstClr val="black"/>
                </a:solidFill>
                <a:latin typeface="Times New Roman"/>
                <a:ea typeface="Calibri"/>
                <a:cs typeface="Times New Roman"/>
              </a:rPr>
              <a:t>spp. Dermatitis</a:t>
            </a:r>
          </a:p>
          <a:p>
            <a:pPr algn="just" rtl="0">
              <a:lnSpc>
                <a:spcPct val="150000"/>
              </a:lnSpc>
              <a:spcAft>
                <a:spcPts val="0"/>
              </a:spcAft>
            </a:pPr>
            <a:r>
              <a:rPr lang="en-US" sz="2400" b="1" dirty="0">
                <a:solidFill>
                  <a:srgbClr val="241F1F"/>
                </a:solidFill>
                <a:effectLst/>
                <a:latin typeface="Times New Roman"/>
                <a:ea typeface="Calibri"/>
                <a:cs typeface="Arial"/>
              </a:rPr>
              <a:t>Special Local </a:t>
            </a:r>
            <a:r>
              <a:rPr lang="en-US" sz="2400" b="1" dirty="0" err="1">
                <a:solidFill>
                  <a:srgbClr val="241F1F"/>
                </a:solidFill>
                <a:effectLst/>
                <a:latin typeface="Times New Roman"/>
                <a:ea typeface="Calibri"/>
                <a:cs typeface="Arial"/>
              </a:rPr>
              <a:t>Dermatitides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Special local </a:t>
            </a:r>
            <a:r>
              <a:rPr lang="en-US" sz="2400" dirty="0" err="1">
                <a:solidFill>
                  <a:srgbClr val="241F1F"/>
                </a:solidFill>
                <a:effectLst/>
                <a:latin typeface="Times New Roman"/>
                <a:ea typeface="Calibri"/>
                <a:cs typeface="Arial"/>
              </a:rPr>
              <a:t>dermatitides</a:t>
            </a:r>
            <a:r>
              <a:rPr lang="en-US" sz="2400" dirty="0">
                <a:solidFill>
                  <a:srgbClr val="241F1F"/>
                </a:solidFill>
                <a:effectLst/>
                <a:latin typeface="Times New Roman"/>
                <a:ea typeface="Calibri"/>
                <a:cs typeface="Arial"/>
              </a:rPr>
              <a:t> include dermatitis of the teats and udder, the bovine muzzle and coronet, and flexural seborrhea, and are dealt with under their respective headings.</a:t>
            </a:r>
            <a:endParaRPr lang="en-US" sz="2400" dirty="0">
              <a:ea typeface="Calibri"/>
              <a:cs typeface="Arial"/>
            </a:endParaRPr>
          </a:p>
          <a:p>
            <a:pPr lvl="0" algn="just" rtl="0">
              <a:lnSpc>
                <a:spcPct val="150000"/>
              </a:lnSpc>
            </a:pPr>
            <a:endParaRPr lang="en-US" sz="2400" dirty="0">
              <a:solidFill>
                <a:prstClr val="black"/>
              </a:solidFill>
              <a:latin typeface="Times New Roman"/>
              <a:ea typeface="Calibri"/>
              <a:cs typeface="Times New Roman"/>
            </a:endParaRPr>
          </a:p>
        </p:txBody>
      </p:sp>
    </p:spTree>
    <p:extLst>
      <p:ext uri="{BB962C8B-B14F-4D97-AF65-F5344CB8AC3E}">
        <p14:creationId xmlns:p14="http://schemas.microsoft.com/office/powerpoint/2010/main" val="366591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097593"/>
            <a:ext cx="8784976" cy="5019131"/>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PATHOGENESIS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Dermatitis is an inflammation of the </a:t>
            </a:r>
            <a:r>
              <a:rPr lang="en-US" sz="2400" dirty="0" err="1">
                <a:solidFill>
                  <a:srgbClr val="241F1F"/>
                </a:solidFill>
                <a:effectLst/>
                <a:latin typeface="Times New Roman"/>
                <a:ea typeface="Calibri"/>
                <a:cs typeface="Arial"/>
              </a:rPr>
              <a:t>deeperlayers</a:t>
            </a:r>
            <a:r>
              <a:rPr lang="en-US" sz="2400" dirty="0">
                <a:solidFill>
                  <a:srgbClr val="241F1F"/>
                </a:solidFill>
                <a:effectLst/>
                <a:latin typeface="Times New Roman"/>
                <a:ea typeface="Calibri"/>
                <a:cs typeface="Arial"/>
              </a:rPr>
              <a:t> of the skin involving  the blood vessels and </a:t>
            </a:r>
            <a:r>
              <a:rPr lang="en-US" sz="2400" dirty="0" err="1">
                <a:solidFill>
                  <a:srgbClr val="241F1F"/>
                </a:solidFill>
                <a:effectLst/>
                <a:latin typeface="Times New Roman"/>
                <a:ea typeface="Calibri"/>
                <a:cs typeface="Arial"/>
              </a:rPr>
              <a:t>lymphatics</a:t>
            </a:r>
            <a:r>
              <a:rPr lang="en-US" sz="2400" dirty="0">
                <a:solidFill>
                  <a:srgbClr val="241F1F"/>
                </a:solidFill>
                <a:effectLst/>
                <a:latin typeface="Times New Roman"/>
                <a:ea typeface="Calibri"/>
                <a:cs typeface="Arial"/>
              </a:rPr>
              <a:t>. The purely cellular layers of the epidermis are involved only secondarily. The noxious agent causes cellular damage, often to the point of necrosis, and, depending on the type of agent responsible, the resulting dermatitis varies in its manifestations.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It may be acute or chronic, </a:t>
            </a:r>
            <a:r>
              <a:rPr lang="en-US" sz="2400" dirty="0" err="1">
                <a:solidFill>
                  <a:srgbClr val="241F1F"/>
                </a:solidFill>
                <a:effectLst/>
                <a:latin typeface="Times New Roman"/>
                <a:ea typeface="Calibri"/>
                <a:cs typeface="Arial"/>
              </a:rPr>
              <a:t>suppurative</a:t>
            </a:r>
            <a:r>
              <a:rPr lang="en-US" sz="2400" dirty="0">
                <a:solidFill>
                  <a:srgbClr val="241F1F"/>
                </a:solidFill>
                <a:effectLst/>
                <a:latin typeface="Times New Roman"/>
                <a:ea typeface="Calibri"/>
                <a:cs typeface="Arial"/>
              </a:rPr>
              <a:t>, weeping, </a:t>
            </a:r>
            <a:r>
              <a:rPr lang="en-US" sz="2400" dirty="0" err="1">
                <a:solidFill>
                  <a:srgbClr val="241F1F"/>
                </a:solidFill>
                <a:effectLst/>
                <a:latin typeface="Times New Roman"/>
                <a:ea typeface="Calibri"/>
                <a:cs typeface="Arial"/>
              </a:rPr>
              <a:t>seborrheic</a:t>
            </a:r>
            <a:r>
              <a:rPr lang="en-US" sz="2400" dirty="0">
                <a:solidFill>
                  <a:srgbClr val="241F1F"/>
                </a:solidFill>
                <a:effectLst/>
                <a:latin typeface="Times New Roman"/>
                <a:ea typeface="Calibri"/>
                <a:cs typeface="Arial"/>
              </a:rPr>
              <a:t>, ulcerative, or gangrenous.</a:t>
            </a:r>
            <a:endParaRPr lang="en-US" sz="2400" dirty="0">
              <a:ea typeface="Calibri"/>
              <a:cs typeface="Arial"/>
            </a:endParaRPr>
          </a:p>
        </p:txBody>
      </p:sp>
    </p:spTree>
    <p:extLst>
      <p:ext uri="{BB962C8B-B14F-4D97-AF65-F5344CB8AC3E}">
        <p14:creationId xmlns:p14="http://schemas.microsoft.com/office/powerpoint/2010/main" val="1217830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97346"/>
            <a:ext cx="8964488" cy="6555641"/>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CLINICAL FINDINGS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Affected skin areas first show erythema and increased warmth. The subsequent stages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Edema of the skin and subcutaneous tissues may occur in severe cases.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The next stage may be the healing stage of scab formation; if the injury is more severe, there may be necrosis or even gangrene of the affected skin area.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Spread of infection to subcutaneous tissues may result in a diffuse </a:t>
            </a:r>
            <a:r>
              <a:rPr lang="en-US" sz="2400" b="1" i="1" dirty="0">
                <a:solidFill>
                  <a:srgbClr val="241F1F"/>
                </a:solidFill>
                <a:effectLst/>
                <a:latin typeface="Times New Roman"/>
                <a:ea typeface="Calibri"/>
                <a:cs typeface="Arial"/>
              </a:rPr>
              <a:t>cellulitis or </a:t>
            </a:r>
            <a:r>
              <a:rPr lang="en-US" sz="2400" b="1" i="1" dirty="0" err="1">
                <a:solidFill>
                  <a:srgbClr val="241F1F"/>
                </a:solidFill>
                <a:effectLst/>
                <a:latin typeface="Times New Roman"/>
                <a:ea typeface="Calibri"/>
                <a:cs typeface="Arial"/>
              </a:rPr>
              <a:t>phlegmonous</a:t>
            </a:r>
            <a:r>
              <a:rPr lang="en-US" sz="2400" dirty="0">
                <a:solidFill>
                  <a:srgbClr val="241F1F"/>
                </a:solidFill>
                <a:effectLst/>
                <a:latin typeface="Times New Roman"/>
                <a:ea typeface="Calibri"/>
                <a:cs typeface="Arial"/>
              </a:rPr>
              <a:t> lesion.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A distinctive </a:t>
            </a:r>
            <a:r>
              <a:rPr lang="en-US" sz="2400" dirty="0" err="1">
                <a:solidFill>
                  <a:srgbClr val="241F1F"/>
                </a:solidFill>
                <a:effectLst/>
                <a:latin typeface="Times New Roman"/>
                <a:ea typeface="Calibri"/>
                <a:cs typeface="Arial"/>
              </a:rPr>
              <a:t>suppurative</a:t>
            </a:r>
            <a:r>
              <a:rPr lang="en-US" sz="2400" dirty="0">
                <a:solidFill>
                  <a:srgbClr val="241F1F"/>
                </a:solidFill>
                <a:effectLst/>
                <a:latin typeface="Times New Roman"/>
                <a:ea typeface="Calibri"/>
                <a:cs typeface="Arial"/>
              </a:rPr>
              <a:t> lesion is usually classified as </a:t>
            </a:r>
            <a:r>
              <a:rPr lang="en-US" sz="2400" dirty="0" err="1">
                <a:solidFill>
                  <a:srgbClr val="241F1F"/>
                </a:solidFill>
                <a:effectLst/>
                <a:latin typeface="Times New Roman"/>
                <a:ea typeface="Calibri"/>
                <a:cs typeface="Arial"/>
              </a:rPr>
              <a:t>pyoderma</a:t>
            </a:r>
            <a:r>
              <a:rPr lang="en-US" sz="2400" dirty="0">
                <a:solidFill>
                  <a:srgbClr val="241F1F"/>
                </a:solidFill>
                <a:effectLst/>
                <a:latin typeface="Times New Roman"/>
                <a:ea typeface="Calibri"/>
                <a:cs typeface="Arial"/>
              </a:rPr>
              <a:t>.</a:t>
            </a:r>
            <a:endParaRPr lang="en-US" sz="2400" dirty="0">
              <a:ea typeface="Calibri"/>
              <a:cs typeface="Arial"/>
            </a:endParaRPr>
          </a:p>
          <a:p>
            <a:pPr algn="l" rtl="0"/>
            <a:r>
              <a:rPr lang="en-US" sz="2400" dirty="0">
                <a:solidFill>
                  <a:srgbClr val="241F1F"/>
                </a:solidFill>
                <a:latin typeface="Times New Roman"/>
                <a:ea typeface="Calibri"/>
              </a:rPr>
              <a:t>9. </a:t>
            </a:r>
            <a:r>
              <a:rPr lang="en-US" sz="2400" dirty="0">
                <a:solidFill>
                  <a:srgbClr val="241F1F"/>
                </a:solidFill>
                <a:effectLst/>
                <a:latin typeface="Times New Roman"/>
                <a:ea typeface="Calibri"/>
              </a:rPr>
              <a:t>A systemic reaction is likely to occur when the affected skin area is </a:t>
            </a:r>
            <a:endParaRPr lang="ar-IQ" sz="2400" dirty="0"/>
          </a:p>
        </p:txBody>
      </p:sp>
    </p:spTree>
    <p:extLst>
      <p:ext uri="{BB962C8B-B14F-4D97-AF65-F5344CB8AC3E}">
        <p14:creationId xmlns:p14="http://schemas.microsoft.com/office/powerpoint/2010/main" val="230980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0"/>
            <a:ext cx="8712968" cy="6740307"/>
          </a:xfrm>
          <a:prstGeom prst="rect">
            <a:avLst/>
          </a:prstGeom>
        </p:spPr>
        <p:txBody>
          <a:bodyPr wrap="square">
            <a:spAutoFit/>
          </a:bodyPr>
          <a:lstStyle/>
          <a:p>
            <a:pPr lvl="0" algn="just" rtl="0">
              <a:lnSpc>
                <a:spcPct val="150000"/>
              </a:lnSpc>
              <a:spcAft>
                <a:spcPts val="0"/>
              </a:spcAft>
            </a:pPr>
            <a:r>
              <a:rPr lang="en-US" sz="2400" dirty="0">
                <a:solidFill>
                  <a:srgbClr val="241F1F"/>
                </a:solidFill>
                <a:effectLst/>
                <a:latin typeface="Times New Roman"/>
                <a:ea typeface="Calibri"/>
                <a:cs typeface="Arial"/>
              </a:rPr>
              <a:t>10- Shock, with peripheral circulatory failure and caused shock</a:t>
            </a:r>
            <a:endParaRPr lang="en-US" sz="2400" dirty="0">
              <a:ea typeface="Calibri"/>
              <a:cs typeface="Arial"/>
            </a:endParaRPr>
          </a:p>
          <a:p>
            <a:pPr lvl="0" algn="just" rtl="0">
              <a:lnSpc>
                <a:spcPct val="150000"/>
              </a:lnSpc>
              <a:spcAft>
                <a:spcPts val="0"/>
              </a:spcAft>
            </a:pPr>
            <a:r>
              <a:rPr lang="en-US" sz="2400" dirty="0">
                <a:solidFill>
                  <a:srgbClr val="241F1F"/>
                </a:solidFill>
                <a:effectLst/>
                <a:latin typeface="Times New Roman"/>
                <a:ea typeface="Calibri"/>
                <a:cs typeface="Arial"/>
              </a:rPr>
              <a:t>11. Toxemia as a result of absorption of tissue breakdown </a:t>
            </a:r>
            <a:endParaRPr lang="en-US" sz="2400" dirty="0">
              <a:solidFill>
                <a:srgbClr val="241F1F"/>
              </a:solidFill>
              <a:latin typeface="Times New Roman"/>
              <a:ea typeface="Calibri"/>
              <a:cs typeface="Arial"/>
            </a:endParaRPr>
          </a:p>
          <a:p>
            <a:pPr lvl="0" algn="just" rtl="0">
              <a:lnSpc>
                <a:spcPct val="150000"/>
              </a:lnSpc>
              <a:spcAft>
                <a:spcPts val="0"/>
              </a:spcAft>
            </a:pPr>
            <a:r>
              <a:rPr lang="en-US" sz="2400" b="1" dirty="0">
                <a:solidFill>
                  <a:srgbClr val="241F1F"/>
                </a:solidFill>
                <a:effectLst/>
                <a:latin typeface="Times New Roman"/>
                <a:ea typeface="Calibri"/>
                <a:cs typeface="Arial"/>
              </a:rPr>
              <a:t>Pemphigus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Pemphigus is an autoimmune disease of the skin occurring in mature horses, usually 5 years of age or older, as well as in foals. </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Vesicles and pustules are usually very difficult to find because they progress rapidly to crusts, exfoliation, alopecia, and scaling.</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There are a number of manifestations, of which pemphigus </a:t>
            </a:r>
            <a:r>
              <a:rPr lang="en-US" sz="2400" dirty="0" err="1">
                <a:solidFill>
                  <a:srgbClr val="241F1F"/>
                </a:solidFill>
                <a:effectLst/>
                <a:latin typeface="Times New Roman"/>
                <a:ea typeface="Calibri"/>
                <a:cs typeface="Arial"/>
              </a:rPr>
              <a:t>foliaceus</a:t>
            </a:r>
            <a:r>
              <a:rPr lang="en-US" sz="2400" dirty="0">
                <a:solidFill>
                  <a:srgbClr val="241F1F"/>
                </a:solidFill>
                <a:effectLst/>
                <a:latin typeface="Times New Roman"/>
                <a:ea typeface="Calibri"/>
                <a:cs typeface="Arial"/>
              </a:rPr>
              <a:t> is the most common.</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Pemphigus vulgaris and bullous </a:t>
            </a:r>
            <a:r>
              <a:rPr lang="en-US" sz="2400" dirty="0" err="1">
                <a:solidFill>
                  <a:srgbClr val="241F1F"/>
                </a:solidFill>
                <a:effectLst/>
                <a:latin typeface="Times New Roman"/>
                <a:ea typeface="Calibri"/>
                <a:cs typeface="Arial"/>
              </a:rPr>
              <a:t>pemphigoid</a:t>
            </a:r>
            <a:r>
              <a:rPr lang="en-US" sz="2400" dirty="0">
                <a:solidFill>
                  <a:srgbClr val="241F1F"/>
                </a:solidFill>
                <a:effectLst/>
                <a:latin typeface="Times New Roman"/>
                <a:ea typeface="Calibri"/>
                <a:cs typeface="Arial"/>
              </a:rPr>
              <a:t>, in contrast, are rare. Pemphigus is a chronic autoimmune disease often accompanied by severe weight loss.</a:t>
            </a:r>
            <a:endParaRPr lang="en-US" sz="2400" dirty="0">
              <a:ea typeface="Calibri"/>
              <a:cs typeface="Arial"/>
            </a:endParaRPr>
          </a:p>
        </p:txBody>
      </p:sp>
    </p:spTree>
    <p:extLst>
      <p:ext uri="{BB962C8B-B14F-4D97-AF65-F5344CB8AC3E}">
        <p14:creationId xmlns:p14="http://schemas.microsoft.com/office/powerpoint/2010/main" val="374057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0688"/>
            <a:ext cx="8964488" cy="5078313"/>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Differential Diagnosis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b="1" dirty="0">
                <a:solidFill>
                  <a:srgbClr val="241F1F"/>
                </a:solidFill>
                <a:effectLst/>
                <a:latin typeface="Times New Roman"/>
                <a:ea typeface="Calibri"/>
                <a:cs typeface="Arial"/>
              </a:rPr>
              <a:t>Hyperhidrosis </a:t>
            </a:r>
            <a:r>
              <a:rPr lang="en-US" sz="2400" dirty="0">
                <a:solidFill>
                  <a:srgbClr val="241F1F"/>
                </a:solidFill>
                <a:effectLst/>
                <a:latin typeface="Times New Roman"/>
                <a:ea typeface="Calibri"/>
                <a:cs typeface="Arial"/>
              </a:rPr>
              <a:t>and </a:t>
            </a:r>
            <a:r>
              <a:rPr lang="en-US" sz="2400" b="1" dirty="0" err="1">
                <a:solidFill>
                  <a:srgbClr val="241F1F"/>
                </a:solidFill>
                <a:effectLst/>
                <a:latin typeface="Times New Roman"/>
                <a:ea typeface="Calibri"/>
                <a:cs typeface="Arial"/>
              </a:rPr>
              <a:t>anhidrosis</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are dysfunctions of sweating and have no cutaneous lesion.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b="1" dirty="0">
                <a:solidFill>
                  <a:srgbClr val="241F1F"/>
                </a:solidFill>
                <a:effectLst/>
                <a:latin typeface="Times New Roman"/>
                <a:ea typeface="Calibri"/>
                <a:cs typeface="Arial"/>
              </a:rPr>
              <a:t>Cutaneous neoplasm </a:t>
            </a:r>
            <a:r>
              <a:rPr lang="en-US" sz="2400" dirty="0">
                <a:solidFill>
                  <a:srgbClr val="241F1F"/>
                </a:solidFill>
                <a:effectLst/>
                <a:latin typeface="Times New Roman"/>
                <a:ea typeface="Calibri"/>
                <a:cs typeface="Arial"/>
              </a:rPr>
              <a:t>is differentiable on </a:t>
            </a:r>
            <a:r>
              <a:rPr lang="en-US" sz="2400" dirty="0" err="1">
                <a:solidFill>
                  <a:srgbClr val="241F1F"/>
                </a:solidFill>
                <a:effectLst/>
                <a:latin typeface="Times New Roman"/>
                <a:ea typeface="Calibri"/>
                <a:cs typeface="Arial"/>
              </a:rPr>
              <a:t>histopathological</a:t>
            </a:r>
            <a:r>
              <a:rPr lang="en-US" sz="2400" dirty="0">
                <a:solidFill>
                  <a:srgbClr val="241F1F"/>
                </a:solidFill>
                <a:effectLst/>
                <a:latin typeface="Times New Roman"/>
                <a:ea typeface="Calibri"/>
                <a:cs typeface="Arial"/>
              </a:rPr>
              <a:t> examination.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b="1" dirty="0" err="1">
                <a:solidFill>
                  <a:srgbClr val="241F1F"/>
                </a:solidFill>
                <a:effectLst/>
                <a:latin typeface="Times New Roman"/>
                <a:ea typeface="Calibri"/>
                <a:cs typeface="Arial"/>
              </a:rPr>
              <a:t>Epitheliogenesis</a:t>
            </a:r>
            <a:r>
              <a:rPr lang="en-US" sz="2400" b="1" dirty="0">
                <a:solidFill>
                  <a:srgbClr val="241F1F"/>
                </a:solidFill>
                <a:effectLst/>
                <a:latin typeface="Times New Roman"/>
                <a:ea typeface="Calibri"/>
                <a:cs typeface="Arial"/>
              </a:rPr>
              <a:t> </a:t>
            </a:r>
            <a:r>
              <a:rPr lang="en-US" sz="2400" b="1" dirty="0" err="1">
                <a:solidFill>
                  <a:srgbClr val="241F1F"/>
                </a:solidFill>
                <a:effectLst/>
                <a:latin typeface="Times New Roman"/>
                <a:ea typeface="Calibri"/>
                <a:cs typeface="Arial"/>
              </a:rPr>
              <a:t>imperfecta</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is a congenital absence of all layers of skin.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b="1" dirty="0">
                <a:solidFill>
                  <a:srgbClr val="241F1F"/>
                </a:solidFill>
                <a:effectLst/>
                <a:latin typeface="Times New Roman"/>
                <a:ea typeface="Calibri"/>
                <a:cs typeface="Arial"/>
              </a:rPr>
              <a:t>Vascular nevus </a:t>
            </a:r>
            <a:r>
              <a:rPr lang="en-US" sz="2400" dirty="0">
                <a:solidFill>
                  <a:srgbClr val="241F1F"/>
                </a:solidFill>
                <a:effectLst/>
                <a:latin typeface="Times New Roman"/>
                <a:ea typeface="Calibri"/>
                <a:cs typeface="Arial"/>
              </a:rPr>
              <a:t>is a congenital lesion commonly referred to as a “birthmark.”</a:t>
            </a:r>
            <a:endParaRPr lang="en-US" sz="2400" dirty="0">
              <a:ea typeface="Calibri"/>
              <a:cs typeface="Arial"/>
            </a:endParaRPr>
          </a:p>
        </p:txBody>
      </p:sp>
    </p:spTree>
    <p:extLst>
      <p:ext uri="{BB962C8B-B14F-4D97-AF65-F5344CB8AC3E}">
        <p14:creationId xmlns:p14="http://schemas.microsoft.com/office/powerpoint/2010/main" val="238331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52736"/>
            <a:ext cx="8568952" cy="3901196"/>
          </a:xfrm>
          <a:prstGeom prst="rect">
            <a:avLst/>
          </a:prstGeom>
        </p:spPr>
        <p:txBody>
          <a:bodyPr wrap="square">
            <a:spAutoFit/>
          </a:bodyPr>
          <a:lstStyle/>
          <a:p>
            <a:pPr algn="just" rtl="0">
              <a:lnSpc>
                <a:spcPct val="150000"/>
              </a:lnSpc>
              <a:spcAft>
                <a:spcPts val="0"/>
              </a:spcAft>
            </a:pPr>
            <a:r>
              <a:rPr lang="en-US" sz="2800" b="1" dirty="0">
                <a:solidFill>
                  <a:srgbClr val="241F1F"/>
                </a:solidFill>
                <a:effectLst/>
                <a:latin typeface="Times New Roman"/>
                <a:ea typeface="Calibri"/>
                <a:cs typeface="Arial"/>
              </a:rPr>
              <a:t>Treatment </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Primary treatment is removal of the (presumed) causative agent.</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supportive treatment includes treatment for pruritus secondary infection, shock, toxemia, or fluid and electrolyte loss.</a:t>
            </a:r>
            <a:endParaRPr lang="en-US" sz="2800" dirty="0">
              <a:ea typeface="Calibri"/>
              <a:cs typeface="Arial"/>
            </a:endParaRPr>
          </a:p>
        </p:txBody>
      </p:sp>
    </p:spTree>
    <p:extLst>
      <p:ext uri="{BB962C8B-B14F-4D97-AF65-F5344CB8AC3E}">
        <p14:creationId xmlns:p14="http://schemas.microsoft.com/office/powerpoint/2010/main" val="3364067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7"/>
            <a:ext cx="8568952" cy="3970318"/>
          </a:xfrm>
          <a:prstGeom prst="rect">
            <a:avLst/>
          </a:prstGeom>
        </p:spPr>
        <p:txBody>
          <a:bodyPr wrap="square">
            <a:spAutoFit/>
          </a:bodyPr>
          <a:lstStyle/>
          <a:p>
            <a:pPr algn="just" rtl="0">
              <a:lnSpc>
                <a:spcPct val="150000"/>
              </a:lnSpc>
              <a:spcAft>
                <a:spcPts val="0"/>
              </a:spcAft>
            </a:pPr>
            <a:r>
              <a:rPr lang="en-US" sz="2400" dirty="0">
                <a:solidFill>
                  <a:srgbClr val="241F1F"/>
                </a:solidFill>
                <a:effectLst/>
                <a:latin typeface="Times New Roman"/>
                <a:ea typeface="Calibri"/>
                <a:cs typeface="Arial"/>
              </a:rPr>
              <a:t> </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Photosensitization</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Etiology And Epidemiology</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Photosensitization is caused by exposure of tissue containing certain photoactive substances to light of specific wavelength.</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Substances with the potential to accumulate in skin and get activated by solar irradiation are termed </a:t>
            </a:r>
            <a:r>
              <a:rPr lang="en-US" sz="2400" b="1" dirty="0">
                <a:solidFill>
                  <a:srgbClr val="241F1F"/>
                </a:solidFill>
                <a:effectLst/>
                <a:latin typeface="Times New Roman"/>
                <a:ea typeface="Calibri"/>
                <a:cs typeface="Arial"/>
              </a:rPr>
              <a:t>photosensitizing substances</a:t>
            </a: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(PSs)</a:t>
            </a:r>
            <a:r>
              <a:rPr lang="en-US" sz="2400" dirty="0">
                <a:solidFill>
                  <a:srgbClr val="241F1F"/>
                </a:solidFill>
                <a:effectLst/>
                <a:latin typeface="Times New Roman"/>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40114320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111</TotalTime>
  <Words>1011</Words>
  <Application>Microsoft Office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Impact</vt:lpstr>
      <vt:lpstr>Times New Roman</vt:lpstr>
      <vt:lpstr>NewsPrint</vt:lpstr>
      <vt:lpstr>Dermatitis And Dermatosis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Dermatitis And Dermatosis</dc:title>
  <dc:creator>Maher</dc:creator>
  <cp:lastModifiedBy>MA19557</cp:lastModifiedBy>
  <cp:revision>4</cp:revision>
  <dcterms:created xsi:type="dcterms:W3CDTF">2018-03-12T06:24:09Z</dcterms:created>
  <dcterms:modified xsi:type="dcterms:W3CDTF">2025-02-09T21:46:08Z</dcterms:modified>
</cp:coreProperties>
</file>